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3"/>
  </p:notesMasterIdLst>
  <p:sldIdLst>
    <p:sldId id="256" r:id="rId2"/>
    <p:sldId id="257" r:id="rId3"/>
    <p:sldId id="267" r:id="rId4"/>
    <p:sldId id="268" r:id="rId5"/>
    <p:sldId id="261" r:id="rId6"/>
    <p:sldId id="260" r:id="rId7"/>
    <p:sldId id="270" r:id="rId8"/>
    <p:sldId id="271" r:id="rId9"/>
    <p:sldId id="262" r:id="rId10"/>
    <p:sldId id="272" r:id="rId11"/>
    <p:sldId id="273" r:id="rId12"/>
    <p:sldId id="274" r:id="rId13"/>
    <p:sldId id="277" r:id="rId14"/>
    <p:sldId id="278" r:id="rId15"/>
    <p:sldId id="279" r:id="rId16"/>
    <p:sldId id="280" r:id="rId17"/>
    <p:sldId id="294" r:id="rId18"/>
    <p:sldId id="295" r:id="rId19"/>
    <p:sldId id="283" r:id="rId20"/>
    <p:sldId id="265" r:id="rId21"/>
    <p:sldId id="281" r:id="rId22"/>
    <p:sldId id="290" r:id="rId23"/>
    <p:sldId id="291" r:id="rId24"/>
    <p:sldId id="282" r:id="rId25"/>
    <p:sldId id="284" r:id="rId26"/>
    <p:sldId id="285" r:id="rId27"/>
    <p:sldId id="276" r:id="rId28"/>
    <p:sldId id="286" r:id="rId29"/>
    <p:sldId id="288" r:id="rId30"/>
    <p:sldId id="289" r:id="rId31"/>
    <p:sldId id="292" r:id="rId3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8" d="100"/>
          <a:sy n="78" d="100"/>
        </p:scale>
        <p:origin x="-13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notesMaster" Target="notesMasters/notesMaster1.xml"/><Relationship Id="rId34" Type="http://schemas.openxmlformats.org/officeDocument/2006/relationships/printerSettings" Target="printerSettings/printerSettings1.bin"/><Relationship Id="rId35" Type="http://schemas.openxmlformats.org/officeDocument/2006/relationships/presProps" Target="presProps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theme" Target="theme/theme1.xml"/><Relationship Id="rId38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A8A6-CC96-A345-8FC1-965A823CD122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5EF6B-49A0-2A42-A0A7-2BA098D01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spatialreference.org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1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0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0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2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6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3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83CD-3E12-FF47-B037-FF878CB49D09}" type="datetimeFigureOut">
              <a:rPr lang="en-US" smtClean="0"/>
              <a:t>15-12-07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9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"/>
          <a:ea typeface="+mn-ea"/>
          <a:cs typeface="Open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"/>
          <a:ea typeface="+mn-ea"/>
          <a:cs typeface="Open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"/>
          <a:ea typeface="+mn-ea"/>
          <a:cs typeface="Open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VX-PrBRtTY&amp;t=0m46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957" y="1395412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Open Sans"/>
                <a:cs typeface="Open Sans"/>
              </a:rPr>
              <a:t>Introduction to GIS</a:t>
            </a:r>
            <a:endParaRPr lang="en-US" b="1" dirty="0">
              <a:latin typeface="Open Sans"/>
              <a:cs typeface="Open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57" y="2616128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US" sz="2500" dirty="0" smtClean="0">
                <a:latin typeface="Open Sans"/>
                <a:cs typeface="Open Sans"/>
              </a:rPr>
              <a:t>Matt Quick</a:t>
            </a:r>
          </a:p>
          <a:p>
            <a:pPr algn="l"/>
            <a:r>
              <a:rPr lang="en-US" sz="2500" dirty="0" smtClean="0">
                <a:latin typeface="Open Sans"/>
                <a:cs typeface="Open Sans"/>
              </a:rPr>
              <a:t>December 7, 2015</a:t>
            </a:r>
            <a:endParaRPr lang="en-US" sz="25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0726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7000" y="914400"/>
            <a:ext cx="6350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837971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Vector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C</a:t>
            </a:r>
            <a:r>
              <a:rPr lang="en-US" dirty="0" smtClean="0"/>
              <a:t>oordinate-based 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P</a:t>
            </a:r>
            <a:r>
              <a:rPr lang="en-US" dirty="0" smtClean="0"/>
              <a:t>oints, lines, polygons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 smtClean="0">
                <a:sym typeface="Wingdings"/>
              </a:rPr>
              <a:t>Each point / line / polygon contains 		 data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/>
              <a:t>	</a:t>
            </a:r>
            <a:r>
              <a:rPr lang="en-US" sz="2500" dirty="0" smtClean="0"/>
              <a:t>Hospital with number of beds / doctors.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5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5-11-30 at 10.08.26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0100" y="1035050"/>
            <a:ext cx="7543800" cy="47879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8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File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Today, we’ll be dealing with </a:t>
            </a:r>
            <a:r>
              <a:rPr lang="en-US" dirty="0" err="1" smtClean="0"/>
              <a:t>shapefiles</a:t>
            </a:r>
            <a:r>
              <a:rPr lang="en-US" dirty="0" smtClean="0"/>
              <a:t> (.</a:t>
            </a:r>
            <a:r>
              <a:rPr lang="en-US" dirty="0" err="1" smtClean="0"/>
              <a:t>shp</a:t>
            </a:r>
            <a:r>
              <a:rPr lang="en-US" dirty="0" smtClean="0"/>
              <a:t>) and comma-separated values (.</a:t>
            </a:r>
            <a:r>
              <a:rPr lang="en-US" dirty="0" err="1" smtClean="0"/>
              <a:t>csv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</a:rPr>
              <a:t>Shapefiles</a:t>
            </a:r>
            <a:r>
              <a:rPr lang="en-US" dirty="0" smtClean="0">
                <a:solidFill>
                  <a:srgbClr val="9BBB59"/>
                </a:solidFill>
              </a:rPr>
              <a:t> </a:t>
            </a:r>
            <a:r>
              <a:rPr lang="en-US" dirty="0" smtClean="0"/>
              <a:t>store geographic data.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</a:rPr>
              <a:t>Comma-separated value </a:t>
            </a:r>
            <a:r>
              <a:rPr lang="en-US" dirty="0" smtClean="0"/>
              <a:t>files stores tabular data.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2274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0481"/>
            <a:ext cx="8229600" cy="3175682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2445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Getting Started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Create a folder</a:t>
            </a:r>
            <a:r>
              <a:rPr lang="en-US" dirty="0" smtClean="0"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(\Desktop)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 smtClean="0"/>
              <a:t>This is where we will store our files today.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1994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Download Census Tract </a:t>
            </a:r>
            <a:r>
              <a:rPr lang="en-US" dirty="0" err="1" smtClean="0"/>
              <a:t>shapefil</a:t>
            </a:r>
            <a:r>
              <a:rPr lang="en-US" dirty="0" err="1" smtClean="0"/>
              <a:t>e</a:t>
            </a:r>
            <a:r>
              <a:rPr lang="en-US" dirty="0" smtClean="0"/>
              <a:t>. On USB key.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43955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Or Google </a:t>
            </a:r>
            <a:r>
              <a:rPr lang="en-US" dirty="0"/>
              <a:t>Search: 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Census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Canada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2006 Census geographic boundary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files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Census 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Tracts &gt; Cartographic boundary files &gt; 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ArcInfo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9715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 &gt; Query &gt; Select CMAUID = 541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Save as [selected] &gt; (/Desktop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…)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That’s Kitchener CMA.</a:t>
            </a:r>
          </a:p>
        </p:txBody>
      </p:sp>
    </p:spTree>
    <p:extLst>
      <p:ext uri="{BB962C8B-B14F-4D97-AF65-F5344CB8AC3E}">
        <p14:creationId xmlns:p14="http://schemas.microsoft.com/office/powerpoint/2010/main" val="290389592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b="1" dirty="0" smtClean="0"/>
              <a:t>Waterloo Region Census Tracts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 smtClean="0"/>
              <a:t>Add </a:t>
            </a:r>
            <a:r>
              <a:rPr lang="en-US" dirty="0" err="1" smtClean="0"/>
              <a:t>shapefile</a:t>
            </a:r>
            <a:r>
              <a:rPr lang="en-US" dirty="0" smtClean="0"/>
              <a:t> to ArcGIS: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File &gt; Add data &gt; </a:t>
            </a:r>
            <a:r>
              <a:rPr lang="is-IS" dirty="0" smtClean="0">
                <a:solidFill>
                  <a:srgbClr val="9BBB59"/>
                </a:solidFill>
                <a:latin typeface="Courier New"/>
                <a:cs typeface="Courier New"/>
              </a:rPr>
              <a:t>…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properties: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Properties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Examine attribute table: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55773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1) Provides a database framework to integrate spatial and non-spatial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Canadian Census Analyzer:</a:t>
            </a:r>
            <a:endParaRPr lang="en-US" dirty="0"/>
          </a:p>
          <a:p>
            <a:pPr marL="0" indent="0">
              <a:buNone/>
            </a:pP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UWaterloo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Library &gt; Find &amp; Use Resources &gt; Statistics &amp; Numerical Data &gt; Canadian Census Analyzer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5009587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We want 2006 Median Income for Census Tracts in Waterloo Region.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Census Tract &gt; 2006 (Cumulative) &gt; Income and Earnings &gt; Kitchener &gt; Median Income ($)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Include CTUID &gt; Download to a file &gt; CSV &gt; Submit Query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165678934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025808"/>
          </a:xfrm>
        </p:spPr>
        <p:txBody>
          <a:bodyPr>
            <a:normAutofit fontScale="85000" lnSpcReduction="10000"/>
          </a:bodyPr>
          <a:lstStyle/>
          <a:p>
            <a:pPr marL="0" indent="0">
              <a:buNone/>
            </a:pPr>
            <a:r>
              <a:rPr lang="en-US" dirty="0" smtClean="0"/>
              <a:t>Download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data.csv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and _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header.txt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to (/Desktop/...)</a:t>
            </a:r>
          </a:p>
          <a:p>
            <a:pPr marL="0" indent="0">
              <a:buNone/>
            </a:pP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Open in Excel and rename columns according to 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_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header.txt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Delete CTUID = 0 (this is average for CMA)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We need to alter CTUID to have 2 decimal places: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column &gt; Format Cells &gt; Number &gt; 2 decimals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48496210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Income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000000"/>
                </a:solidFill>
              </a:rPr>
              <a:t>Add to GIS: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File &gt; Add Data &gt; ..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Investigate income data:</a:t>
            </a:r>
          </a:p>
          <a:p>
            <a:pPr marL="0" indent="0">
              <a:buNone/>
            </a:pP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csv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</a:t>
            </a:r>
            <a:r>
              <a:rPr lang="en-US" dirty="0">
                <a:solidFill>
                  <a:srgbClr val="9BBB59"/>
                </a:solidFill>
                <a:latin typeface="Courier New"/>
                <a:cs typeface="Courier New"/>
              </a:rPr>
              <a:t>Attribute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What column is shared between income data and </a:t>
            </a:r>
            <a:r>
              <a:rPr lang="en-US" dirty="0" err="1" smtClean="0">
                <a:solidFill>
                  <a:srgbClr val="000000"/>
                </a:solidFill>
              </a:rPr>
              <a:t>shapefile</a:t>
            </a:r>
            <a:r>
              <a:rPr lang="en-US" dirty="0" smtClean="0">
                <a:solidFill>
                  <a:srgbClr val="000000"/>
                </a:solidFill>
              </a:rPr>
              <a:t>?</a:t>
            </a:r>
            <a:endParaRPr lang="en-US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75904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We need to join the </a:t>
            </a:r>
            <a:r>
              <a:rPr lang="en-US" dirty="0" err="1" smtClean="0"/>
              <a:t>shapefile</a:t>
            </a:r>
            <a:r>
              <a:rPr lang="en-US" dirty="0" smtClean="0"/>
              <a:t> and income so we can map income.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Join </a:t>
            </a: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Join based on CTUID &gt; Check Join</a:t>
            </a:r>
          </a:p>
        </p:txBody>
      </p:sp>
    </p:spTree>
    <p:extLst>
      <p:ext uri="{BB962C8B-B14F-4D97-AF65-F5344CB8AC3E}">
        <p14:creationId xmlns:p14="http://schemas.microsoft.com/office/powerpoint/2010/main" val="15871436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Joining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Check that the join worked:</a:t>
            </a:r>
            <a:endParaRPr lang="en-US" dirty="0"/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 &gt; Attribute Table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Is median income there?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66073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Mapping Median Income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Now we want to map median income: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Right-click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shapefile</a:t>
            </a: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 &gt; Properties &gt; </a:t>
            </a:r>
            <a:r>
              <a:rPr lang="en-US" dirty="0" err="1" smtClean="0">
                <a:solidFill>
                  <a:schemeClr val="accent3"/>
                </a:solidFill>
                <a:latin typeface="Courier New"/>
                <a:cs typeface="Courier New"/>
              </a:rPr>
              <a:t>Symbology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Select Attribute to Map (Median Income)</a:t>
            </a:r>
          </a:p>
          <a:p>
            <a:pPr marL="0" indent="0">
              <a:buNone/>
            </a:pPr>
            <a:r>
              <a:rPr lang="en-US" dirty="0" smtClean="0"/>
              <a:t>Select breakpoints</a:t>
            </a:r>
          </a:p>
          <a:p>
            <a:pPr marL="0" indent="0">
              <a:buNone/>
            </a:pPr>
            <a:r>
              <a:rPr lang="en-US" dirty="0" smtClean="0"/>
              <a:t>Select </a:t>
            </a:r>
            <a:r>
              <a:rPr lang="en-US" dirty="0" err="1" smtClean="0"/>
              <a:t>colour</a:t>
            </a:r>
            <a:r>
              <a:rPr lang="en-US" dirty="0" smtClean="0"/>
              <a:t> scheme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213269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Data: Transit Routes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Waterloo Region Open Data: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http://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www.regionofwaterloo.ca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/en/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regionalgovernment</a:t>
            </a:r>
            <a:r>
              <a:rPr lang="en-US" dirty="0">
                <a:solidFill>
                  <a:schemeClr val="accent3"/>
                </a:solidFill>
                <a:latin typeface="Courier New"/>
                <a:cs typeface="Courier New"/>
              </a:rPr>
              <a:t>/</a:t>
            </a:r>
            <a:r>
              <a:rPr lang="en-US" dirty="0" err="1">
                <a:solidFill>
                  <a:schemeClr val="accent3"/>
                </a:solidFill>
                <a:latin typeface="Courier New"/>
                <a:cs typeface="Courier New"/>
              </a:rPr>
              <a:t>OpenDataHome.asp</a:t>
            </a:r>
            <a:endParaRPr lang="en-US" dirty="0" smtClean="0">
              <a:solidFill>
                <a:schemeClr val="accent3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Download data: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Transit – GRT Routes &gt; .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shp</a:t>
            </a: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</p:txBody>
      </p:sp>
    </p:spTree>
    <p:extLst>
      <p:ext uri="{BB962C8B-B14F-4D97-AF65-F5344CB8AC3E}">
        <p14:creationId xmlns:p14="http://schemas.microsoft.com/office/powerpoint/2010/main" val="25837113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Transit Route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Add transit data to GIS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properties and check projection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Open attribute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2068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Interactive Map Data - Table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000000"/>
                </a:solidFill>
              </a:rPr>
              <a:t>Map Data -&gt; Table</a:t>
            </a: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Select tool</a:t>
            </a:r>
            <a:r>
              <a:rPr lang="en-US" dirty="0"/>
              <a:t> </a:t>
            </a: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&gt; click on route (on map)&gt; Open attribute table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Table -&gt; Map Data</a:t>
            </a:r>
          </a:p>
          <a:p>
            <a:pPr marL="0" indent="0">
              <a:buNone/>
            </a:pPr>
            <a:r>
              <a:rPr lang="en-US" dirty="0" smtClean="0">
                <a:solidFill>
                  <a:schemeClr val="accent3"/>
                </a:solidFill>
                <a:latin typeface="Courier New"/>
                <a:cs typeface="Courier New"/>
              </a:rPr>
              <a:t>Click row in attribute table &gt; view map data</a:t>
            </a:r>
          </a:p>
        </p:txBody>
      </p:sp>
    </p:spTree>
    <p:extLst>
      <p:ext uri="{BB962C8B-B14F-4D97-AF65-F5344CB8AC3E}">
        <p14:creationId xmlns:p14="http://schemas.microsoft.com/office/powerpoint/2010/main" val="2338098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2) Mapping and visualization</a:t>
            </a:r>
          </a:p>
        </p:txBody>
      </p:sp>
    </p:spTree>
    <p:extLst>
      <p:ext uri="{BB962C8B-B14F-4D97-AF65-F5344CB8AC3E}">
        <p14:creationId xmlns:p14="http://schemas.microsoft.com/office/powerpoint/2010/main" val="254461466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Layout View is used to create final map products.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Supplement data with north arrows, legends, scales.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Add text, lines, description</a:t>
            </a:r>
            <a:r>
              <a:rPr lang="en-US" smtClean="0"/>
              <a:t>, etc.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24653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Creating a map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Bottom left corner &gt; Layout View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North Arrow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Legend</a:t>
            </a: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>
                <a:solidFill>
                  <a:srgbClr val="9BBB59"/>
                </a:solidFill>
                <a:latin typeface="Courier New"/>
                <a:cs typeface="Courier New"/>
              </a:rPr>
              <a:t>Add </a:t>
            </a:r>
            <a:r>
              <a:rPr lang="en-US" dirty="0" err="1" smtClean="0">
                <a:solidFill>
                  <a:srgbClr val="9BBB59"/>
                </a:solidFill>
                <a:latin typeface="Courier New"/>
                <a:cs typeface="Courier New"/>
              </a:rPr>
              <a:t>Scalebar</a:t>
            </a:r>
            <a:endParaRPr lang="en-US" dirty="0" smtClean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endParaRPr lang="en-US" dirty="0">
              <a:solidFill>
                <a:srgbClr val="9BBB59"/>
              </a:solidFill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dirty="0" smtClean="0"/>
              <a:t>To edit data (</a:t>
            </a:r>
            <a:r>
              <a:rPr lang="en-US" dirty="0" err="1" smtClean="0"/>
              <a:t>colour</a:t>
            </a:r>
            <a:r>
              <a:rPr lang="en-US" dirty="0" smtClean="0"/>
              <a:t> scheme) go back to Data 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17534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F7F7F"/>
                </a:solidFill>
              </a:rPr>
              <a:t>1) Provides a database framework to integrate spatial and non-spatial data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F7F7F"/>
                </a:solidFill>
              </a:rPr>
              <a:t>2) Mapping and </a:t>
            </a:r>
            <a:r>
              <a:rPr lang="en-US" sz="2800" dirty="0" smtClean="0">
                <a:solidFill>
                  <a:srgbClr val="7F7F7F"/>
                </a:solidFill>
              </a:rPr>
              <a:t>visualization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3) Analysis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406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ArcGIS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sz="2700" dirty="0">
                <a:solidFill>
                  <a:schemeClr val="bg1">
                    <a:lumMod val="65000"/>
                  </a:schemeClr>
                </a:solidFill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Most popular</a:t>
            </a:r>
          </a:p>
          <a:p>
            <a:pPr marL="0" indent="0">
              <a:buNone/>
            </a:pPr>
            <a:r>
              <a:rPr lang="en-US" sz="2700" dirty="0">
                <a:latin typeface="Wingdings"/>
                <a:ea typeface="Wingdings"/>
                <a:cs typeface="Wingdings"/>
                <a:sym typeface="Wingdings"/>
              </a:rPr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Online and desktop versions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Probably use this in professional </a:t>
            </a:r>
          </a:p>
          <a:p>
            <a:pPr marL="0" indent="0">
              <a:buNone/>
            </a:pPr>
            <a:r>
              <a:rPr lang="en-US" sz="2700" dirty="0" smtClean="0">
                <a:sym typeface="Wingdings"/>
              </a:rPr>
              <a:t>	      contexts</a:t>
            </a:r>
          </a:p>
          <a:p>
            <a:pPr marL="0" indent="0">
              <a:buNone/>
            </a:pPr>
            <a:endParaRPr lang="en-US" dirty="0" smtClean="0">
              <a:sym typeface="Wingdings"/>
            </a:endParaRPr>
          </a:p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Quantum GIS</a:t>
            </a:r>
            <a:r>
              <a:rPr lang="en-US" dirty="0" smtClean="0">
                <a:solidFill>
                  <a:schemeClr val="accent3"/>
                </a:solidFill>
              </a:rPr>
              <a:t> 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sz="2700" dirty="0" smtClean="0">
                <a:sym typeface="Wingdings"/>
              </a:rPr>
              <a:t>Free and open source</a:t>
            </a:r>
          </a:p>
          <a:p>
            <a:pPr marL="0" indent="0">
              <a:buNone/>
            </a:pPr>
            <a:r>
              <a:rPr lang="en-US" sz="2700" dirty="0" smtClean="0">
                <a:latin typeface="Wingdings"/>
                <a:ea typeface="Wingdings"/>
                <a:cs typeface="Wingdings"/>
                <a:sym typeface="Wingdings"/>
              </a:rPr>
              <a:t>	 </a:t>
            </a:r>
            <a:r>
              <a:rPr lang="en-US" sz="2700" dirty="0" smtClean="0">
                <a:sym typeface="Wingdings"/>
              </a:rPr>
              <a:t>Robust user community</a:t>
            </a:r>
            <a:endParaRPr lang="en-US" sz="2700" dirty="0" smtClean="0"/>
          </a:p>
        </p:txBody>
      </p:sp>
    </p:spTree>
    <p:extLst>
      <p:ext uri="{BB962C8B-B14F-4D97-AF65-F5344CB8AC3E}">
        <p14:creationId xmlns:p14="http://schemas.microsoft.com/office/powerpoint/2010/main" val="152978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Earth is an oblate </a:t>
            </a:r>
            <a:r>
              <a:rPr lang="en-US" sz="2800" dirty="0" err="1" smtClean="0"/>
              <a:t>spheriod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Computer screens and maps are flat.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Map projections represent </a:t>
            </a:r>
            <a:r>
              <a:rPr lang="en-US" sz="2800" dirty="0" err="1" smtClean="0"/>
              <a:t>spheriods</a:t>
            </a:r>
            <a:r>
              <a:rPr lang="en-US" sz="2800" dirty="0" smtClean="0"/>
              <a:t> on flat surface. However, often a trade-off between distance, direction, scale, and area.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0"/>
            <a:ext cx="8083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31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8000"/>
            <a:ext cx="9144000" cy="583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8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 smtClean="0">
                <a:solidFill>
                  <a:schemeClr val="accent3"/>
                </a:solidFill>
              </a:rPr>
              <a:t>Raster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G</a:t>
            </a:r>
            <a:r>
              <a:rPr lang="en-US" dirty="0" smtClean="0"/>
              <a:t>rid cells (rows, columns)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 </a:t>
            </a:r>
            <a:r>
              <a:rPr lang="en-US" dirty="0">
                <a:sym typeface="Wingdings"/>
              </a:rPr>
              <a:t>E</a:t>
            </a:r>
            <a:r>
              <a:rPr lang="en-US" dirty="0" smtClean="0"/>
              <a:t>ach cell contains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sz="2500" dirty="0" smtClean="0">
              <a:solidFill>
                <a:srgbClr val="9BBB59"/>
              </a:solidFill>
            </a:endParaRPr>
          </a:p>
          <a:p>
            <a:pPr marL="0" indent="0">
              <a:buNone/>
            </a:pPr>
            <a:r>
              <a:rPr lang="en-US" sz="2500" dirty="0" smtClean="0">
                <a:solidFill>
                  <a:srgbClr val="9BBB59"/>
                </a:solidFill>
              </a:rPr>
              <a:t>Example:</a:t>
            </a:r>
            <a:r>
              <a:rPr lang="en-US" sz="2500" dirty="0" smtClean="0"/>
              <a:t> Satellite image of Kitchener, each cell contains </a:t>
            </a:r>
            <a:r>
              <a:rPr lang="en-US" sz="2500" dirty="0" err="1" smtClean="0"/>
              <a:t>colour</a:t>
            </a:r>
            <a:r>
              <a:rPr lang="en-US" sz="2500" dirty="0" smtClean="0"/>
              <a:t> </a:t>
            </a:r>
            <a:r>
              <a:rPr lang="en-US" sz="2500" dirty="0"/>
              <a:t>/</a:t>
            </a:r>
            <a:r>
              <a:rPr lang="en-US" sz="2500" dirty="0" smtClean="0"/>
              <a:t> temperature </a:t>
            </a:r>
            <a:r>
              <a:rPr lang="en-US" sz="2500" dirty="0"/>
              <a:t>/</a:t>
            </a:r>
            <a:r>
              <a:rPr lang="en-US" sz="2500" dirty="0" smtClean="0"/>
              <a:t> elevation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9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623</TotalTime>
  <Words>695</Words>
  <Application>Microsoft Macintosh PowerPoint</Application>
  <PresentationFormat>On-screen Show (4:3)</PresentationFormat>
  <Paragraphs>162</Paragraphs>
  <Slides>31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2" baseType="lpstr">
      <vt:lpstr>Office Theme</vt:lpstr>
      <vt:lpstr>Introduction to GIS</vt:lpstr>
      <vt:lpstr>What does GIS do?</vt:lpstr>
      <vt:lpstr>What does GIS do?</vt:lpstr>
      <vt:lpstr>What does GIS do?</vt:lpstr>
      <vt:lpstr>GIS Software</vt:lpstr>
      <vt:lpstr>Map Projections</vt:lpstr>
      <vt:lpstr>PowerPoint Presentation</vt:lpstr>
      <vt:lpstr>PowerPoint Presentation</vt:lpstr>
      <vt:lpstr>Spatial Data Types</vt:lpstr>
      <vt:lpstr>PowerPoint Presentation</vt:lpstr>
      <vt:lpstr>Spatial Data Types</vt:lpstr>
      <vt:lpstr>PowerPoint Presentation</vt:lpstr>
      <vt:lpstr>File types</vt:lpstr>
      <vt:lpstr>PowerPoint Presentation</vt:lpstr>
      <vt:lpstr>GIS: Getting Started</vt:lpstr>
      <vt:lpstr>Waterloo Region Census Tracts</vt:lpstr>
      <vt:lpstr>Waterloo Region Census Tracts</vt:lpstr>
      <vt:lpstr>Waterloo Region Census Tracts</vt:lpstr>
      <vt:lpstr>Waterloo Region Census Tracts</vt:lpstr>
      <vt:lpstr>Income Data</vt:lpstr>
      <vt:lpstr>Income Data</vt:lpstr>
      <vt:lpstr>Income Data</vt:lpstr>
      <vt:lpstr>Income Data</vt:lpstr>
      <vt:lpstr>Joining Data</vt:lpstr>
      <vt:lpstr>Joining Data</vt:lpstr>
      <vt:lpstr>Mapping Median Income</vt:lpstr>
      <vt:lpstr>Get Data: Transit Routes</vt:lpstr>
      <vt:lpstr>Transit Route Data</vt:lpstr>
      <vt:lpstr>Interactive Map Data - Table</vt:lpstr>
      <vt:lpstr>Creating a map</vt:lpstr>
      <vt:lpstr>Creating a map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Quick</dc:creator>
  <cp:lastModifiedBy>Matt Quick</cp:lastModifiedBy>
  <cp:revision>181</cp:revision>
  <dcterms:created xsi:type="dcterms:W3CDTF">2015-11-23T15:55:44Z</dcterms:created>
  <dcterms:modified xsi:type="dcterms:W3CDTF">2015-12-07T20:16:40Z</dcterms:modified>
</cp:coreProperties>
</file>

<file path=docProps/thumbnail.jpeg>
</file>